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89" r:id="rId5"/>
    <p:sldId id="292" r:id="rId6"/>
    <p:sldId id="312" r:id="rId7"/>
    <p:sldId id="330" r:id="rId8"/>
    <p:sldId id="326" r:id="rId9"/>
    <p:sldId id="328" r:id="rId10"/>
    <p:sldId id="321" r:id="rId11"/>
    <p:sldId id="331" r:id="rId12"/>
    <p:sldId id="324" r:id="rId13"/>
    <p:sldId id="332" r:id="rId14"/>
    <p:sldId id="302" r:id="rId15"/>
    <p:sldId id="32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3B2"/>
    <a:srgbClr val="929292"/>
    <a:srgbClr val="8EB04E"/>
    <a:srgbClr val="8685EA"/>
    <a:srgbClr val="7A81FF"/>
    <a:srgbClr val="639149"/>
    <a:srgbClr val="FFD579"/>
    <a:srgbClr val="FF9300"/>
    <a:srgbClr val="00659B"/>
    <a:srgbClr val="A46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89425" autoAdjust="0"/>
  </p:normalViewPr>
  <p:slideViewPr>
    <p:cSldViewPr snapToGrid="0" snapToObjects="1">
      <p:cViewPr>
        <p:scale>
          <a:sx n="103" d="100"/>
          <a:sy n="103" d="100"/>
        </p:scale>
        <p:origin x="-828" y="5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BE729E-9E29-437C-B874-374C37AD3B8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D8382A-A9FC-494B-A685-2FF7D617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7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5C3C6860-7219-6A4C-AD10-F531E8546E1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40852003-A696-4C41-9402-CB97C93E0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4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52003-A696-4C41-9402-CB97C93E029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45D0A-103C-0140-82CA-9C7869D63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10972800" cy="1466559"/>
          </a:xfrm>
        </p:spPr>
        <p:txBody>
          <a:bodyPr anchor="b">
            <a:normAutofit/>
          </a:bodyPr>
          <a:lstStyle>
            <a:lvl1pPr algn="ctr">
              <a:defRPr sz="4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ADBB02-FB01-7A4E-8CA6-C340D69D0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060706"/>
            <a:ext cx="10972799" cy="3651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63F32B-73CB-CF4A-87C0-E46EC7BE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956106"/>
            <a:ext cx="2743200" cy="365125"/>
          </a:xfrm>
        </p:spPr>
        <p:txBody>
          <a:bodyPr/>
          <a:lstStyle>
            <a:lvl1pPr algn="ctr">
              <a:defRPr sz="1400" b="1" i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EA2FC7EC-47D0-AB4E-91CA-68E943324ED9}" type="datetimeFigureOut">
              <a:rPr lang="en-US" smtClean="0"/>
              <a:pPr/>
              <a:t>4/20/2023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D2BC865-4CDA-6C4B-88E4-648DB5E52376}"/>
              </a:ext>
            </a:extLst>
          </p:cNvPr>
          <p:cNvCxnSpPr>
            <a:cxnSpLocks/>
          </p:cNvCxnSpPr>
          <p:nvPr userDrawn="1"/>
        </p:nvCxnSpPr>
        <p:spPr>
          <a:xfrm>
            <a:off x="609599" y="4876899"/>
            <a:ext cx="10972799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498C254-6755-8F48-BD1A-A7DD60994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4D1027-0883-2043-AFCD-49B6A3E64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84FC8-D2D2-CE4A-B5A4-25A6BFC9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C7EC-47D0-AB4E-91CA-68E943324ED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1DB179-6A3F-6646-A689-8647B7F0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0DEBA5-965B-A142-B757-F6264A41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38299-B39B-0D48-AC02-10BC52F6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77" y="365126"/>
            <a:ext cx="9364201" cy="941154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0C9EC5-5B8D-1545-A849-B605DF9E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632861"/>
            <a:ext cx="11033758" cy="4544102"/>
          </a:xfrm>
        </p:spPr>
        <p:txBody>
          <a:bodyPr/>
          <a:lstStyle>
            <a:lvl1pPr marL="457200" indent="-4572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  <a:lvl2pPr>
              <a:lnSpc>
                <a:spcPct val="140000"/>
              </a:lnSpc>
              <a:spcBef>
                <a:spcPts val="0"/>
              </a:spcBef>
              <a:defRPr/>
            </a:lvl2pPr>
            <a:lvl3pPr>
              <a:lnSpc>
                <a:spcPct val="140000"/>
              </a:lnSpc>
              <a:spcBef>
                <a:spcPts val="0"/>
              </a:spcBef>
              <a:spcAft>
                <a:spcPts val="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2A3A84D-35F5-464C-9032-E6AC253453C6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6A26936-2508-434C-9EAD-A5F585673A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F60E6-14E2-E143-AB2D-A6DEB954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1709738"/>
            <a:ext cx="11033760" cy="2852737"/>
          </a:xfrm>
        </p:spPr>
        <p:txBody>
          <a:bodyPr anchor="b"/>
          <a:lstStyle>
            <a:lvl1pPr>
              <a:defRPr sz="60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0A6518-7894-C347-972A-E8D4AE8D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0" y="4805275"/>
            <a:ext cx="11033760" cy="128437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66F948-5A7D-1947-AC88-1804500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C7EC-47D0-AB4E-91CA-68E943324ED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66109A-438B-6C42-9BE3-0C466257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6A9315-BF46-7847-9129-10664047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3C3B67A-C948-B644-8322-78155022060A}"/>
              </a:ext>
            </a:extLst>
          </p:cNvPr>
          <p:cNvCxnSpPr/>
          <p:nvPr userDrawn="1"/>
        </p:nvCxnSpPr>
        <p:spPr>
          <a:xfrm>
            <a:off x="0" y="4562475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076AEEC-6A20-3145-9ADC-A25B184F2D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5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524564D-69C1-C14F-8329-E509916E6132}"/>
              </a:ext>
            </a:extLst>
          </p:cNvPr>
          <p:cNvCxnSpPr/>
          <p:nvPr userDrawn="1"/>
        </p:nvCxnSpPr>
        <p:spPr>
          <a:xfrm>
            <a:off x="0" y="1716834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4D385B-EA0D-7648-8C8D-8A35EC70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411" y="365125"/>
            <a:ext cx="5025469" cy="1325563"/>
          </a:xfrm>
        </p:spPr>
        <p:txBody>
          <a:bodyPr>
            <a:normAutofit/>
          </a:bodyPr>
          <a:lstStyle>
            <a:lvl1pPr algn="l">
              <a:defRPr sz="3600" b="1" i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DA3B72-9FF7-1148-AF13-1D54F6620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7411" y="1894113"/>
            <a:ext cx="5025468" cy="42828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xmlns="" id="{3B78AF73-6BEA-1C4C-A004-22B1F1D53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436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3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CAE98C-12CC-5447-8CE5-DDCD1CF6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2" y="1681163"/>
            <a:ext cx="52618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F5D989-6358-A348-85E9-93630F169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2" y="2621901"/>
            <a:ext cx="5261841" cy="3567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DCE117-A73A-2442-89F6-F3CFB093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1036" y="1681163"/>
            <a:ext cx="52618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853EF33-CF2B-8349-B3D3-4E98991E1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1034" y="2621901"/>
            <a:ext cx="5261842" cy="35677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EC68CB5-380E-894E-B884-4CA4208A6B59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69D3D77-1611-0F48-A010-670D467F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677" y="365126"/>
            <a:ext cx="9364201" cy="941154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B5CAD01-2E3D-E143-862F-B3D35A9A4A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121" y="295216"/>
            <a:ext cx="1113369" cy="82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6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58353EC7-D3F7-4F48-9E19-EF975AFA029B}"/>
              </a:ext>
            </a:extLst>
          </p:cNvPr>
          <p:cNvSpPr txBox="1">
            <a:spLocks/>
          </p:cNvSpPr>
          <p:nvPr userDrawn="1"/>
        </p:nvSpPr>
        <p:spPr>
          <a:xfrm>
            <a:off x="579121" y="365126"/>
            <a:ext cx="11033758" cy="941154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 algn="r" defTabSz="914400" rtl="0" eaLnBrk="1" fontAlgn="b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Open Sans Light" panose="020B0306030504020204" pitchFamily="34" charset="0"/>
                <a:ea typeface="+mj-ea"/>
                <a:cs typeface="+mj-cs"/>
              </a:defRPr>
            </a:lvl1pPr>
          </a:lstStyle>
          <a:p>
            <a:r>
              <a:rPr lang="en-US" cap="all" baseline="0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3C07E78-64B3-8B45-BBC3-3789218545CE}"/>
              </a:ext>
            </a:extLst>
          </p:cNvPr>
          <p:cNvCxnSpPr/>
          <p:nvPr userDrawn="1"/>
        </p:nvCxnSpPr>
        <p:spPr>
          <a:xfrm>
            <a:off x="0" y="1306286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32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63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81935-5207-BA4B-8FC8-5C346F58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148E60-4415-394B-A143-F1DC433E4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F912FED9-D082-B542-9BBF-CCEF07FF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8400" y="0"/>
            <a:ext cx="59436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FF3AD3A-D023-6846-8EA4-710BA0BC96FC}"/>
              </a:ext>
            </a:extLst>
          </p:cNvPr>
          <p:cNvCxnSpPr/>
          <p:nvPr userDrawn="1"/>
        </p:nvCxnSpPr>
        <p:spPr>
          <a:xfrm>
            <a:off x="0" y="6375920"/>
            <a:ext cx="11612880" cy="0"/>
          </a:xfrm>
          <a:prstGeom prst="line">
            <a:avLst/>
          </a:prstGeom>
          <a:ln w="15875">
            <a:solidFill>
              <a:srgbClr val="FEBE1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13812-E255-F944-A9C9-41DA83CA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6B4614-DF9E-D14D-AE8C-634BCA22C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CDB7A7-F471-2F4D-AC16-C945056D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C7EC-47D0-AB4E-91CA-68E943324ED9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A66C86-C84B-E246-8B54-578F71BD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CA6035-1025-A240-9944-8A771C26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E0D4-1C04-CD49-9D42-D96A754C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C45275-C630-0C4A-933F-1E21AE4F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1" y="365125"/>
            <a:ext cx="11140128" cy="1325563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8D9B66-15B7-D046-856A-9BE4EB8A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21" y="1825625"/>
            <a:ext cx="111401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371607-ADF8-4746-AF1F-EC27AE961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EA2FC7EC-47D0-AB4E-91CA-68E943324ED9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1A8A43-AB50-E040-B2B8-2ACD55E0E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E6968-0F1D-AE40-96FB-5FA794654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60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27C5E0D4-1C04-CD49-9D42-D96A754C5F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7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r" defTabSz="914400" rtl="0" eaLnBrk="1" fontAlgn="b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Open Sans Light" panose="020B0306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None/>
        <a:defRPr sz="32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mingtonde.gov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mailto:realestatehousing@wilmingtonde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community-develop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www.hudexchange.info/esg/" TargetMode="External"/><Relationship Id="rId4" Type="http://schemas.openxmlformats.org/officeDocument/2006/relationships/hyperlink" Target="https://www.hudexchange.info/ho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0EC6A-57D8-4566-8A43-45E25FB8E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070" y="4966855"/>
            <a:ext cx="10972800" cy="77055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Open Sans Light"/>
              </a:rPr>
              <a:t/>
            </a:r>
            <a:br>
              <a:rPr lang="en-US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>
                <a:latin typeface="Open Sans Light"/>
              </a:rPr>
              <a:t/>
            </a:r>
            <a:br>
              <a:rPr lang="en-US" sz="4400" dirty="0">
                <a:latin typeface="Open Sans Light"/>
              </a:rPr>
            </a:br>
            <a:r>
              <a:rPr lang="en-US" sz="4400" dirty="0" smtClean="0">
                <a:latin typeface="Open Sans Light"/>
              </a:rPr>
              <a:t>2024 </a:t>
            </a:r>
            <a:r>
              <a:rPr lang="en-US" sz="4400" dirty="0">
                <a:latin typeface="Open Sans Light"/>
              </a:rPr>
              <a:t>annual action plan </a:t>
            </a:r>
            <a:br>
              <a:rPr lang="en-US" sz="4400" dirty="0">
                <a:latin typeface="Open Sans Light"/>
              </a:rPr>
            </a:br>
            <a:r>
              <a:rPr lang="en-US" sz="4400" dirty="0" smtClean="0">
                <a:latin typeface="Open Sans Light"/>
              </a:rPr>
              <a:t>2</a:t>
            </a:r>
            <a:r>
              <a:rPr lang="en-US" sz="4400" baseline="30000" dirty="0" smtClean="0">
                <a:latin typeface="Open Sans Light"/>
              </a:rPr>
              <a:t>nd</a:t>
            </a:r>
            <a:r>
              <a:rPr lang="en-US" sz="4400" dirty="0" smtClean="0">
                <a:latin typeface="Open Sans Light"/>
              </a:rPr>
              <a:t> PUBLIC </a:t>
            </a:r>
            <a:r>
              <a:rPr lang="en-US" sz="4400" dirty="0">
                <a:latin typeface="Open Sans Light"/>
              </a:rPr>
              <a:t>HEARING</a:t>
            </a:r>
            <a:br>
              <a:rPr lang="en-US" sz="4400" dirty="0">
                <a:latin typeface="Open Sans Light"/>
              </a:rPr>
            </a:br>
            <a:r>
              <a:rPr lang="en-US" dirty="0">
                <a:latin typeface="Open Sans Light"/>
              </a:rPr>
              <a:t/>
            </a:r>
            <a:br>
              <a:rPr lang="en-US" dirty="0">
                <a:latin typeface="Open Sans Light"/>
              </a:rPr>
            </a:br>
            <a:r>
              <a:rPr lang="en-US" dirty="0">
                <a:latin typeface="Open Sans Light"/>
              </a:rPr>
              <a:t/>
            </a:r>
            <a:br>
              <a:rPr lang="en-US" dirty="0">
                <a:latin typeface="Open Sans Light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B8B0CB-AB2B-44AA-9A50-72B7710FE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5157690"/>
            <a:ext cx="10972799" cy="9383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April </a:t>
            </a:r>
            <a:r>
              <a:rPr lang="en-US" dirty="0" smtClean="0"/>
              <a:t>20, 2023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F6473E-D458-47FA-A87D-BA53CD08B02B}"/>
              </a:ext>
            </a:extLst>
          </p:cNvPr>
          <p:cNvSpPr txBox="1">
            <a:spLocks/>
          </p:cNvSpPr>
          <p:nvPr/>
        </p:nvSpPr>
        <p:spPr>
          <a:xfrm>
            <a:off x="658090" y="385800"/>
            <a:ext cx="10972800" cy="176513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 algn="ctr" defTabSz="914400" rtl="0" eaLnBrk="1" fontAlgn="b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 cap="all" baseline="0">
                <a:solidFill>
                  <a:schemeClr val="bg1"/>
                </a:solidFill>
                <a:latin typeface="Open Sans Light" panose="020B0306030504020204" pitchFamily="34" charset="0"/>
                <a:ea typeface="+mj-ea"/>
                <a:cs typeface="+mj-cs"/>
              </a:defRPr>
            </a:lvl1pPr>
          </a:lstStyle>
          <a:p>
            <a:pPr fontAlgn="auto">
              <a:defRPr/>
            </a:pPr>
            <a:r>
              <a:rPr lang="en-US" sz="3200" dirty="0">
                <a:solidFill>
                  <a:srgbClr val="FFC000"/>
                </a:solidFill>
              </a:rPr>
              <a:t>City of </a:t>
            </a:r>
            <a:r>
              <a:rPr lang="en-US" sz="3200" dirty="0" smtClean="0">
                <a:solidFill>
                  <a:srgbClr val="FFC000"/>
                </a:solidFill>
              </a:rPr>
              <a:t>Wilmington</a:t>
            </a:r>
            <a:endParaRPr lang="en-US" sz="3200" dirty="0">
              <a:solidFill>
                <a:srgbClr val="FFC000"/>
              </a:solidFill>
            </a:endParaRPr>
          </a:p>
          <a:p>
            <a:pPr fontAlgn="auto">
              <a:defRPr/>
            </a:pPr>
            <a:endParaRPr lang="en-US" sz="3200" dirty="0">
              <a:solidFill>
                <a:srgbClr val="FFC000"/>
              </a:solidFill>
            </a:endParaRPr>
          </a:p>
          <a:p>
            <a:pPr fontAlgn="auto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 </a:t>
            </a:r>
            <a:endParaRPr lang="en-US" sz="2000" dirty="0">
              <a:solidFill>
                <a:srgbClr val="FFC000"/>
              </a:solidFill>
              <a:latin typeface="Open Sans Light" panose="020B03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31408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C0E8BA5-BE6D-49D7-B384-2D88E564A77B}"/>
              </a:ext>
            </a:extLst>
          </p:cNvPr>
          <p:cNvSpPr txBox="1">
            <a:spLocks/>
          </p:cNvSpPr>
          <p:nvPr/>
        </p:nvSpPr>
        <p:spPr>
          <a:xfrm>
            <a:off x="6533147" y="1908492"/>
            <a:ext cx="5073316" cy="428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410B559-4F82-43B5-AEBE-4A2B27B7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3693" y="2261259"/>
            <a:ext cx="9619187" cy="407488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0"/>
                <a:latin typeface="Calibri Light" panose="020F0302020204030204" pitchFamily="34" charset="0"/>
              </a:rPr>
              <a:t>HOMELESS PREVENTION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latin typeface="Calibri Light" panose="020F0302020204030204" pitchFamily="34" charset="0"/>
              </a:rPr>
              <a:t>Ministry </a:t>
            </a:r>
            <a:r>
              <a:rPr lang="en-US" sz="2800" dirty="0">
                <a:ln w="0"/>
                <a:latin typeface="Calibri Light" panose="020F0302020204030204" pitchFamily="34" charset="0"/>
              </a:rPr>
              <a:t>of Caring -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$35,000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latin typeface="Calibri Light" panose="020F0302020204030204" pitchFamily="34" charset="0"/>
              </a:rPr>
              <a:t>YWCA - $60,000</a:t>
            </a:r>
          </a:p>
          <a:p>
            <a:r>
              <a:rPr lang="en-US" sz="2800" dirty="0" smtClean="0">
                <a:ln w="0"/>
                <a:latin typeface="Calibri Light" panose="020F0302020204030204" pitchFamily="34" charset="0"/>
              </a:rPr>
              <a:t>SHELTER OPERATION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ln w="0"/>
                <a:latin typeface="Calibri Light" panose="020F0302020204030204" pitchFamily="34" charset="0"/>
              </a:rPr>
              <a:t>Ministry </a:t>
            </a:r>
            <a:r>
              <a:rPr lang="en-US" sz="2800" dirty="0">
                <a:ln w="0"/>
                <a:latin typeface="Calibri Light" panose="020F0302020204030204" pitchFamily="34" charset="0"/>
              </a:rPr>
              <a:t>of Caring -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$20,000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n w="0"/>
                <a:latin typeface="Calibri Light" panose="020F0302020204030204" pitchFamily="34" charset="0"/>
              </a:rPr>
              <a:t>Sojournor’s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 Place - $20,000</a:t>
            </a:r>
          </a:p>
          <a:p>
            <a:endParaRPr lang="en-US" sz="2800" dirty="0">
              <a:ln w="0"/>
              <a:latin typeface="Calibri Light" panose="020F0302020204030204" pitchFamily="34" charset="0"/>
            </a:endParaRPr>
          </a:p>
          <a:p>
            <a:endParaRPr lang="en-US" sz="2800" dirty="0" smtClean="0">
              <a:ln w="0"/>
              <a:latin typeface="Calibri Light" panose="020F0302020204030204" pitchFamily="34" charset="0"/>
            </a:endParaRPr>
          </a:p>
          <a:p>
            <a:endParaRPr lang="en-US" sz="2800" dirty="0" smtClean="0">
              <a:ln w="0"/>
              <a:latin typeface="Calibri Light" panose="020F0302020204030204" pitchFamily="34" charset="0"/>
            </a:endParaRPr>
          </a:p>
          <a:p>
            <a:endParaRPr lang="en-US" sz="2800" dirty="0" smtClean="0">
              <a:ln w="0"/>
              <a:latin typeface="Calibri Light" panose="020F0302020204030204" pitchFamily="34" charset="0"/>
            </a:endParaRPr>
          </a:p>
          <a:p>
            <a:endParaRPr lang="en-US" sz="3200" dirty="0">
              <a:ln w="0"/>
              <a:latin typeface="Calibri Light" panose="020F03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F71B53D-311F-4682-8F9B-FA9C04D3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695" y="365125"/>
            <a:ext cx="6348185" cy="1339940"/>
          </a:xfrm>
        </p:spPr>
        <p:txBody>
          <a:bodyPr>
            <a:normAutofit/>
          </a:bodyPr>
          <a:lstStyle/>
          <a:p>
            <a:pPr algn="r"/>
            <a:r>
              <a:rPr lang="en-US" b="0" dirty="0" smtClean="0">
                <a:latin typeface="Open Sans Light"/>
              </a:rPr>
              <a:t>ESG  CV</a:t>
            </a:r>
            <a:endParaRPr lang="en-U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6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0F839-29DE-DD49-9C68-2F783FF15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54" y="2291691"/>
            <a:ext cx="11050111" cy="133994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>
                <a:latin typeface="Open Sans Light"/>
              </a:rPr>
              <a:t>COMMENTS</a:t>
            </a:r>
            <a:endParaRPr lang="en-US" dirty="0"/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76" y="255378"/>
            <a:ext cx="1272038" cy="1272039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638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60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76" y="255378"/>
            <a:ext cx="1272038" cy="12720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53E420-F6C6-4C39-9B3E-1ED6300D7A8B}"/>
              </a:ext>
            </a:extLst>
          </p:cNvPr>
          <p:cNvSpPr txBox="1"/>
          <p:nvPr/>
        </p:nvSpPr>
        <p:spPr>
          <a:xfrm>
            <a:off x="1198308" y="2029016"/>
            <a:ext cx="9941969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City’s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FY2024 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Plan is on display at: </a:t>
            </a:r>
          </a:p>
          <a:p>
            <a:pPr algn="ctr"/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>
                <a:hlinkClick r:id="rId3"/>
              </a:rPr>
              <a:t>www.wilmingtonde.gov</a:t>
            </a:r>
            <a:r>
              <a:rPr lang="en-US" sz="2800" u="sng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en-US" sz="2000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hrough April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27, 2023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endParaRPr lang="en-US" sz="2000" b="1" u="sng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Comments received by April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28,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2021 will be considered.</a:t>
            </a:r>
          </a:p>
          <a:p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Email comments to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realestatehousing@wilmingtonde.gov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36" y="120678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84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0F839-29DE-DD49-9C68-2F783FF15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695" y="365125"/>
            <a:ext cx="6348185" cy="1339940"/>
          </a:xfrm>
        </p:spPr>
        <p:txBody>
          <a:bodyPr>
            <a:normAutofit/>
          </a:bodyPr>
          <a:lstStyle/>
          <a:p>
            <a:pPr algn="r"/>
            <a:r>
              <a:rPr lang="en-US" sz="4400" b="0" dirty="0">
                <a:latin typeface="Open Sans Light"/>
              </a:rPr>
              <a:t>GENERAL OVERVIEW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E1EBBB-E75A-466F-920A-BCF207A3E7FD}"/>
              </a:ext>
            </a:extLst>
          </p:cNvPr>
          <p:cNvSpPr txBox="1"/>
          <p:nvPr/>
        </p:nvSpPr>
        <p:spPr>
          <a:xfrm>
            <a:off x="695842" y="2184400"/>
            <a:ext cx="10457710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The </a:t>
            </a:r>
            <a:r>
              <a:rPr lang="en-US" sz="2000" dirty="0" smtClean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2024 </a:t>
            </a:r>
            <a:r>
              <a:rPr lang="en-US" sz="2000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Annual Plan implements the goals and objectives of the Five-Year Consolidated Plan 2020-2024. </a:t>
            </a:r>
          </a:p>
          <a:p>
            <a:endParaRPr lang="en-US" sz="2000" dirty="0">
              <a:solidFill>
                <a:srgbClr val="FFFFFF"/>
              </a:solidFill>
              <a:latin typeface="Arial Nova Light"/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Focuses on funding from the CPD formula block grant programs: 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Community Development Block Grant (CDBG) Program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</a:rPr>
              <a:t>, 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 Investment Partnerships (HOME) Program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</a:rPr>
              <a:t>,  </a:t>
            </a:r>
            <a:r>
              <a:rPr lang="en-US" sz="2000" b="1" u="sng" dirty="0">
                <a:solidFill>
                  <a:srgbClr val="0070C0"/>
                </a:solidFill>
                <a:latin typeface="Arial Nova Light"/>
                <a:ea typeface="+mn-lt"/>
                <a:cs typeface="+mn-lt"/>
              </a:rPr>
              <a:t>Housing for Persons with AIDS (HOPWA) 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</a:rPr>
              <a:t>and 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Emergency Solutions Grants (ESG) Program</a:t>
            </a:r>
            <a:r>
              <a:rPr lang="en-US" sz="2000" b="1" dirty="0">
                <a:solidFill>
                  <a:srgbClr val="0070C0"/>
                </a:solidFill>
                <a:latin typeface="Arial Nova Light"/>
                <a:ea typeface="+mn-lt"/>
                <a:cs typeface="+mn-lt"/>
              </a:rPr>
              <a:t>.</a:t>
            </a:r>
          </a:p>
          <a:p>
            <a:endParaRPr lang="en-US" sz="2000" dirty="0">
              <a:solidFill>
                <a:srgbClr val="FFFFFF"/>
              </a:solidFill>
              <a:latin typeface="Arial Nova Light"/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The </a:t>
            </a:r>
            <a:r>
              <a:rPr lang="en-US" sz="2000" b="1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Annual Action Plan </a:t>
            </a:r>
            <a:r>
              <a:rPr lang="en-US" sz="2000" dirty="0">
                <a:solidFill>
                  <a:srgbClr val="FFFFFF"/>
                </a:solidFill>
                <a:latin typeface="Arial Nova Light"/>
                <a:ea typeface="+mn-lt"/>
                <a:cs typeface="+mn-lt"/>
              </a:rPr>
              <a:t>provides a concise summary of the actions, activities, and the specific federal and non-federal resources that will be used each year to address the priority needs and specific goals identified by the Consolidated Plan. </a:t>
            </a:r>
            <a:endParaRPr lang="en-US" sz="2000" dirty="0">
              <a:solidFill>
                <a:srgbClr val="FFFFFF"/>
              </a:solidFill>
              <a:latin typeface="Arial Nova Light"/>
            </a:endParaRPr>
          </a:p>
          <a:p>
            <a:endParaRPr lang="en-US" sz="1600" dirty="0">
              <a:solidFill>
                <a:srgbClr val="FFFFFF"/>
              </a:solidFill>
              <a:latin typeface="Arial Nova Light"/>
            </a:endParaRPr>
          </a:p>
          <a:p>
            <a:endParaRPr lang="en-US" sz="1600" dirty="0">
              <a:solidFill>
                <a:srgbClr val="FFFFFF"/>
              </a:solidFill>
              <a:latin typeface="Arial Nova Light"/>
            </a:endParaRPr>
          </a:p>
          <a:p>
            <a:endParaRPr lang="en-US" sz="1600" dirty="0">
              <a:solidFill>
                <a:srgbClr val="FFFFFF"/>
              </a:solidFill>
              <a:latin typeface="Arial Nova Ligh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189"/>
            <a:ext cx="1929977" cy="152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65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26B0E290-F7A2-4622-9F56-8F0570207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585" y="1894113"/>
            <a:ext cx="11228877" cy="4282849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+mn-lt"/>
              </a:rPr>
              <a:t>CDBG:  $  </a:t>
            </a:r>
            <a:r>
              <a:rPr lang="en-US" dirty="0" smtClean="0">
                <a:latin typeface="+mn-lt"/>
              </a:rPr>
              <a:t>2,199,153</a:t>
            </a: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+mn-lt"/>
              </a:rPr>
              <a:t>HOME</a:t>
            </a:r>
            <a:r>
              <a:rPr lang="en-US" dirty="0">
                <a:latin typeface="+mn-lt"/>
              </a:rPr>
              <a:t>:  $  </a:t>
            </a:r>
            <a:r>
              <a:rPr lang="en-US" dirty="0" smtClean="0">
                <a:latin typeface="+mn-lt"/>
              </a:rPr>
              <a:t>718,522</a:t>
            </a: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+mn-lt"/>
              </a:rPr>
              <a:t>HOPWA: $ 951,239</a:t>
            </a:r>
            <a:endParaRPr lang="en-US" dirty="0">
              <a:latin typeface="+mn-lt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+mn-lt"/>
              </a:rPr>
              <a:t>ESG:  $  197,226</a:t>
            </a:r>
            <a:endParaRPr lang="en-US" sz="4400" dirty="0">
              <a:latin typeface="+mn-lt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AF6E0663-F2A5-4AE2-AD07-163B1B957FE8}"/>
              </a:ext>
            </a:extLst>
          </p:cNvPr>
          <p:cNvSpPr txBox="1">
            <a:spLocks/>
          </p:cNvSpPr>
          <p:nvPr/>
        </p:nvSpPr>
        <p:spPr>
          <a:xfrm>
            <a:off x="5884037" y="554598"/>
            <a:ext cx="5818678" cy="1021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en-US" sz="3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PLAN FUNDING </a:t>
            </a:r>
          </a:p>
          <a:p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C0E8BA5-BE6D-49D7-B384-2D88E564A77B}"/>
              </a:ext>
            </a:extLst>
          </p:cNvPr>
          <p:cNvSpPr txBox="1">
            <a:spLocks/>
          </p:cNvSpPr>
          <p:nvPr/>
        </p:nvSpPr>
        <p:spPr>
          <a:xfrm>
            <a:off x="5540187" y="1908492"/>
            <a:ext cx="6066275" cy="428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" y="197869"/>
            <a:ext cx="1929977" cy="152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092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Substantial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Funds remaining from older years that will be reprogrammed:</a:t>
            </a:r>
          </a:p>
          <a:p>
            <a:r>
              <a:rPr lang="en-US" dirty="0" smtClean="0"/>
              <a:t>CDBG $2,850,000</a:t>
            </a:r>
          </a:p>
          <a:p>
            <a:r>
              <a:rPr lang="en-US" dirty="0" smtClean="0"/>
              <a:t>CDBG CV $150,346</a:t>
            </a:r>
          </a:p>
          <a:p>
            <a:r>
              <a:rPr lang="en-US" dirty="0" smtClean="0"/>
              <a:t>HOME  $602,810.59</a:t>
            </a:r>
          </a:p>
          <a:p>
            <a:r>
              <a:rPr lang="en-US" dirty="0" smtClean="0"/>
              <a:t>ESG CV $159,484</a:t>
            </a:r>
          </a:p>
          <a:p>
            <a:r>
              <a:rPr lang="en-US" dirty="0" smtClean="0"/>
              <a:t>HOPWA CV $56,637.57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"/>
            <a:ext cx="1658373" cy="130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87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C0E8BA5-BE6D-49D7-B384-2D88E564A77B}"/>
              </a:ext>
            </a:extLst>
          </p:cNvPr>
          <p:cNvSpPr txBox="1">
            <a:spLocks/>
          </p:cNvSpPr>
          <p:nvPr/>
        </p:nvSpPr>
        <p:spPr>
          <a:xfrm>
            <a:off x="6533147" y="1908492"/>
            <a:ext cx="5073316" cy="428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410B559-4F82-43B5-AEBE-4A2B27B7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3692" y="1894113"/>
            <a:ext cx="9619187" cy="428284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  CDBG Proposed Use of </a:t>
            </a:r>
            <a:r>
              <a:rPr lang="en-US" dirty="0" smtClean="0">
                <a:latin typeface="Calibri Light" panose="020F0302020204030204" pitchFamily="34" charset="0"/>
              </a:rPr>
              <a:t>Funds (including </a:t>
            </a:r>
            <a:r>
              <a:rPr lang="en-US" dirty="0" err="1" smtClean="0">
                <a:latin typeface="Calibri Light" panose="020F0302020204030204" pitchFamily="34" charset="0"/>
              </a:rPr>
              <a:t>Subst</a:t>
            </a:r>
            <a:r>
              <a:rPr lang="en-US" dirty="0" smtClean="0">
                <a:latin typeface="Calibri Light" panose="020F0302020204030204" pitchFamily="34" charset="0"/>
              </a:rPr>
              <a:t> Amend.)</a:t>
            </a:r>
            <a:endParaRPr lang="en-US" dirty="0"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latin typeface="Calibri Light" panose="020F0302020204030204" pitchFamily="34" charset="0"/>
              </a:rPr>
              <a:t> Administration      		</a:t>
            </a:r>
            <a:r>
              <a:rPr lang="en-US" sz="3200" dirty="0" smtClean="0">
                <a:ln w="0"/>
                <a:latin typeface="Calibri Light" panose="020F0302020204030204" pitchFamily="34" charset="0"/>
              </a:rPr>
              <a:t>$ 439,830</a:t>
            </a:r>
            <a:endParaRPr lang="en-US" sz="3200" dirty="0">
              <a:ln w="0"/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n w="0"/>
                <a:latin typeface="Calibri Light" panose="020F0302020204030204" pitchFamily="34" charset="0"/>
              </a:rPr>
              <a:t> Housing Rehabilitation		$ 520,500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n w="0"/>
                <a:latin typeface="Calibri Light" panose="020F0302020204030204" pitchFamily="34" charset="0"/>
              </a:rPr>
              <a:t>Vacant Property Rehab		$250,000</a:t>
            </a:r>
            <a:r>
              <a:rPr lang="en-US" sz="3200" dirty="0">
                <a:ln w="0"/>
                <a:latin typeface="Calibri Light" panose="020F0302020204030204" pitchFamily="34" charset="0"/>
              </a:rPr>
              <a:t>			</a:t>
            </a:r>
            <a:r>
              <a:rPr lang="en-US" sz="3200" dirty="0" smtClean="0">
                <a:ln w="0"/>
                <a:latin typeface="Calibri Light" panose="020F0302020204030204" pitchFamily="34" charset="0"/>
              </a:rPr>
              <a:t> </a:t>
            </a:r>
            <a:endParaRPr lang="en-US" dirty="0">
              <a:ln w="0"/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latin typeface="Calibri Light" panose="020F0302020204030204" pitchFamily="34" charset="0"/>
              </a:rPr>
              <a:t>Public Services* 			$ </a:t>
            </a:r>
            <a:r>
              <a:rPr lang="en-US" sz="3200" dirty="0" smtClean="0">
                <a:ln w="0"/>
                <a:latin typeface="Calibri Light" panose="020F0302020204030204" pitchFamily="34" charset="0"/>
              </a:rPr>
              <a:t>367,000</a:t>
            </a:r>
            <a:endParaRPr lang="en-US" sz="3200" dirty="0">
              <a:ln w="0"/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n w="0"/>
                <a:latin typeface="Calibri Light" panose="020F0302020204030204" pitchFamily="34" charset="0"/>
              </a:rPr>
              <a:t>Clearance		</a:t>
            </a:r>
            <a:r>
              <a:rPr lang="en-US" dirty="0">
                <a:ln w="0"/>
                <a:latin typeface="Calibri Light" panose="020F0302020204030204" pitchFamily="34" charset="0"/>
              </a:rPr>
              <a:t>		$</a:t>
            </a:r>
            <a:r>
              <a:rPr lang="en-US" dirty="0" smtClean="0">
                <a:ln w="0"/>
                <a:latin typeface="Calibri Light" panose="020F0302020204030204" pitchFamily="34" charset="0"/>
              </a:rPr>
              <a:t> 900,000</a:t>
            </a:r>
            <a:endParaRPr lang="en-US" sz="3200" dirty="0">
              <a:ln w="0"/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latin typeface="Calibri Light" panose="020F0302020204030204" pitchFamily="34" charset="0"/>
              </a:rPr>
              <a:t>Public  Facilities:  		</a:t>
            </a:r>
            <a:r>
              <a:rPr lang="en-US" dirty="0">
                <a:ln w="0"/>
                <a:latin typeface="Calibri Light" panose="020F0302020204030204" pitchFamily="34" charset="0"/>
              </a:rPr>
              <a:t>       </a:t>
            </a:r>
            <a:r>
              <a:rPr lang="en-US" dirty="0" smtClean="0">
                <a:ln w="0"/>
                <a:latin typeface="Calibri Light" panose="020F0302020204030204" pitchFamily="34" charset="0"/>
              </a:rPr>
              <a:t>	</a:t>
            </a:r>
            <a:r>
              <a:rPr lang="en-US" sz="3200" u="sng" dirty="0" smtClean="0">
                <a:ln w="0"/>
                <a:latin typeface="Calibri Light" panose="020F0302020204030204" pitchFamily="34" charset="0"/>
              </a:rPr>
              <a:t>$ 1,5</a:t>
            </a:r>
            <a:r>
              <a:rPr lang="en-US" u="sng" dirty="0" smtClean="0">
                <a:ln w="0"/>
                <a:latin typeface="Calibri Light" panose="020F0302020204030204" pitchFamily="34" charset="0"/>
              </a:rPr>
              <a:t>30,000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ln w="0"/>
                <a:latin typeface="Calibri Light" panose="020F0302020204030204" pitchFamily="34" charset="0"/>
              </a:rPr>
              <a:t>Total				$4,007,330</a:t>
            </a:r>
            <a:endParaRPr lang="en-US" sz="3200" b="1" dirty="0">
              <a:ln w="0"/>
              <a:latin typeface="Calibri Light" panose="020F03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DB82B0D-E7F9-4B7C-A95F-7F21E96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69" y="365125"/>
            <a:ext cx="6917312" cy="1339940"/>
          </a:xfrm>
        </p:spPr>
        <p:txBody>
          <a:bodyPr>
            <a:normAutofit/>
          </a:bodyPr>
          <a:lstStyle/>
          <a:p>
            <a:pPr algn="r"/>
            <a:r>
              <a:rPr lang="en-US" b="0" dirty="0">
                <a:latin typeface="Open Sans Light"/>
              </a:rPr>
              <a:t>COMMUNITY DEVELOPMENT BLOCK GRANT</a:t>
            </a:r>
            <a:endParaRPr lang="en-U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37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D4B619B5-A676-41AA-BBFB-3AE485A4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C0E8BA5-BE6D-49D7-B384-2D88E564A77B}"/>
              </a:ext>
            </a:extLst>
          </p:cNvPr>
          <p:cNvSpPr txBox="1">
            <a:spLocks/>
          </p:cNvSpPr>
          <p:nvPr/>
        </p:nvSpPr>
        <p:spPr>
          <a:xfrm>
            <a:off x="6533147" y="1908492"/>
            <a:ext cx="5073316" cy="428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410B559-4F82-43B5-AEBE-4A2B27B7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3693" y="2261259"/>
            <a:ext cx="9619187" cy="407488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n w="0"/>
                <a:latin typeface="Calibri Light" panose="020F0302020204030204" pitchFamily="34" charset="0"/>
              </a:rPr>
              <a:t>HOMELESS PREVENTION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latin typeface="Calibri Light" panose="020F0302020204030204" pitchFamily="34" charset="0"/>
              </a:rPr>
              <a:t>Catholic </a:t>
            </a:r>
            <a:r>
              <a:rPr lang="en-US" sz="2800" dirty="0">
                <a:ln w="0"/>
                <a:latin typeface="Calibri Light" panose="020F0302020204030204" pitchFamily="34" charset="0"/>
              </a:rPr>
              <a:t>Charities, Inc. -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 $20,000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latin typeface="Calibri Light" panose="020F0302020204030204" pitchFamily="34" charset="0"/>
              </a:rPr>
              <a:t>Latin American Community Center -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 $45,451.30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latin typeface="Calibri Light" panose="020F0302020204030204" pitchFamily="34" charset="0"/>
              </a:rPr>
              <a:t>Ministry of Caring -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$45,451.30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latin typeface="Calibri Light" panose="020F0302020204030204" pitchFamily="34" charset="0"/>
              </a:rPr>
              <a:t>Salvation Army - $10,000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latin typeface="Calibri Light" panose="020F0302020204030204" pitchFamily="34" charset="0"/>
              </a:rPr>
              <a:t>YWCA -  $10,000</a:t>
            </a:r>
          </a:p>
          <a:p>
            <a:r>
              <a:rPr lang="en-US" sz="2800" dirty="0" smtClean="0">
                <a:ln w="0"/>
                <a:latin typeface="Calibri Light" panose="020F0302020204030204" pitchFamily="34" charset="0"/>
              </a:rPr>
              <a:t>Also Housing Operations: YWCA $10,000</a:t>
            </a:r>
          </a:p>
          <a:p>
            <a:endParaRPr lang="en-US" sz="2800" dirty="0" smtClean="0">
              <a:ln w="0"/>
              <a:latin typeface="Calibri Light" panose="020F0302020204030204" pitchFamily="34" charset="0"/>
            </a:endParaRPr>
          </a:p>
          <a:p>
            <a:endParaRPr lang="en-US" sz="2800" dirty="0" smtClean="0">
              <a:ln w="0"/>
              <a:latin typeface="Calibri Light" panose="020F0302020204030204" pitchFamily="34" charset="0"/>
            </a:endParaRPr>
          </a:p>
          <a:p>
            <a:endParaRPr lang="en-US" sz="3200" dirty="0">
              <a:ln w="0"/>
              <a:latin typeface="Calibri Light" panose="020F03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F71B53D-311F-4682-8F9B-FA9C04D3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695" y="365125"/>
            <a:ext cx="6348185" cy="1339940"/>
          </a:xfrm>
        </p:spPr>
        <p:txBody>
          <a:bodyPr>
            <a:normAutofit/>
          </a:bodyPr>
          <a:lstStyle/>
          <a:p>
            <a:pPr algn="r"/>
            <a:r>
              <a:rPr lang="en-US" b="0" dirty="0">
                <a:latin typeface="Open Sans Light"/>
              </a:rPr>
              <a:t>CDBG </a:t>
            </a:r>
            <a:r>
              <a:rPr lang="en-US" b="0" dirty="0" smtClean="0">
                <a:latin typeface="Open Sans Light"/>
              </a:rPr>
              <a:t>CV</a:t>
            </a:r>
            <a:endParaRPr lang="en-US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44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8D7D9-54F5-456C-B4FD-95E8B9AD0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3692" y="1894113"/>
            <a:ext cx="9619187" cy="428284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Housing Programs – provide safe and decent housing for low- and moderate-income households.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 Light" panose="020F0302020204030204" pitchFamily="34" charset="0"/>
              </a:rPr>
              <a:t>Administration:  </a:t>
            </a:r>
            <a:r>
              <a:rPr lang="en-US" dirty="0" smtClean="0">
                <a:latin typeface="Calibri Light" panose="020F0302020204030204" pitchFamily="34" charset="0"/>
              </a:rPr>
              <a:t>	$ 71,852</a:t>
            </a:r>
            <a:endParaRPr lang="en-US" dirty="0"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 Light" panose="020F0302020204030204" pitchFamily="34" charset="0"/>
              </a:rPr>
              <a:t>Rental Housing:  	</a:t>
            </a:r>
            <a:r>
              <a:rPr lang="en-US" dirty="0" smtClean="0">
                <a:latin typeface="Calibri Light" panose="020F0302020204030204" pitchFamily="34" charset="0"/>
              </a:rPr>
              <a:t>$ 761,500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 Light" panose="020F0302020204030204" pitchFamily="34" charset="0"/>
              </a:rPr>
              <a:t>Solomon’s Court Phase II $250,000</a:t>
            </a:r>
          </a:p>
          <a:p>
            <a:pPr marL="1143000" lvl="1" indent="-457200"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 Light" panose="020F0302020204030204" pitchFamily="34" charset="0"/>
              </a:rPr>
              <a:t>IMANI Village Phase III $511,500</a:t>
            </a:r>
          </a:p>
          <a:p>
            <a:pPr marL="457200" lvl="1" indent="-457200">
              <a:spcBef>
                <a:spcPts val="1000"/>
              </a:spcBef>
              <a:spcAft>
                <a:spcPts val="1200"/>
              </a:spcAft>
            </a:pPr>
            <a:r>
              <a:rPr lang="en-US" dirty="0">
                <a:latin typeface="Calibri Light" panose="020F0302020204030204" pitchFamily="34" charset="0"/>
              </a:rPr>
              <a:t>Homeownership:	</a:t>
            </a:r>
            <a:r>
              <a:rPr lang="en-US" dirty="0" err="1">
                <a:latin typeface="Calibri Light" panose="020F0302020204030204" pitchFamily="34" charset="0"/>
              </a:rPr>
              <a:t>Sankofa</a:t>
            </a:r>
            <a:r>
              <a:rPr lang="en-US" dirty="0">
                <a:latin typeface="Calibri Light" panose="020F0302020204030204" pitchFamily="34" charset="0"/>
              </a:rPr>
              <a:t> Place  $</a:t>
            </a:r>
            <a:r>
              <a:rPr lang="en-US" dirty="0" smtClean="0">
                <a:latin typeface="Calibri Light" panose="020F0302020204030204" pitchFamily="34" charset="0"/>
              </a:rPr>
              <a:t>336,500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 Light" panose="020F0302020204030204" pitchFamily="34" charset="0"/>
              </a:rPr>
              <a:t>CHDO </a:t>
            </a:r>
            <a:r>
              <a:rPr lang="en-US" dirty="0">
                <a:latin typeface="Calibri Light" panose="020F0302020204030204" pitchFamily="34" charset="0"/>
              </a:rPr>
              <a:t>Set-aside</a:t>
            </a:r>
            <a:r>
              <a:rPr lang="en-US" dirty="0" smtClean="0">
                <a:latin typeface="Calibri Light" panose="020F0302020204030204" pitchFamily="34" charset="0"/>
              </a:rPr>
              <a:t>:	</a:t>
            </a:r>
            <a:r>
              <a:rPr lang="en-US" dirty="0">
                <a:latin typeface="Calibri Light" panose="020F0302020204030204" pitchFamily="34" charset="0"/>
              </a:rPr>
              <a:t>	</a:t>
            </a:r>
            <a:r>
              <a:rPr lang="en-US" dirty="0" smtClean="0">
                <a:latin typeface="Calibri Light" panose="020F0302020204030204" pitchFamily="34" charset="0"/>
              </a:rPr>
              <a:t>$107,778.30</a:t>
            </a:r>
            <a:endParaRPr lang="en-US" dirty="0">
              <a:latin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</a:rPr>
              <a:t> 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xmlns="" id="{DEAFB32E-6C97-4362-A6A2-C1642AE81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7C6A41BE-1D1F-43B8-BF94-64857CF27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82" y="365125"/>
            <a:ext cx="6486698" cy="1339940"/>
          </a:xfrm>
        </p:spPr>
        <p:txBody>
          <a:bodyPr>
            <a:normAutofit/>
          </a:bodyPr>
          <a:lstStyle/>
          <a:p>
            <a:pPr algn="r"/>
            <a:r>
              <a:rPr lang="en-US" b="0" dirty="0">
                <a:latin typeface="Open Sans Light"/>
              </a:rPr>
              <a:t>HOME INVESTMENT PARTNERSHIP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90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Housing for Persons with AIDS (</a:t>
            </a:r>
            <a:r>
              <a:rPr lang="en-US" sz="3600" dirty="0" err="1" smtClean="0"/>
              <a:t>hopwa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n w="0"/>
                <a:latin typeface="Calibri Light" panose="020F0302020204030204" pitchFamily="34" charset="0"/>
              </a:rPr>
              <a:t> Administration    </a:t>
            </a:r>
            <a:r>
              <a:rPr lang="en-US" dirty="0" smtClean="0">
                <a:ln w="0"/>
                <a:latin typeface="Calibri Light" panose="020F0302020204030204" pitchFamily="34" charset="0"/>
              </a:rPr>
              <a:t>$ 28,537</a:t>
            </a:r>
          </a:p>
          <a:p>
            <a:r>
              <a:rPr lang="en-US" sz="2800" dirty="0" smtClean="0">
                <a:ln w="0"/>
                <a:latin typeface="Calibri Light" panose="020F0302020204030204" pitchFamily="34" charset="0"/>
              </a:rPr>
              <a:t>Delaware HIV	</a:t>
            </a:r>
          </a:p>
          <a:p>
            <a:pPr marL="917575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Administration $49,010</a:t>
            </a:r>
          </a:p>
          <a:p>
            <a:pPr marL="917575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TBRA $565,042</a:t>
            </a:r>
          </a:p>
          <a:p>
            <a:pPr marL="917575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Services $135,096</a:t>
            </a:r>
          </a:p>
          <a:p>
            <a:r>
              <a:rPr lang="en-US" sz="2800" dirty="0">
                <a:ln w="0"/>
                <a:latin typeface="Calibri Light" panose="020F0302020204030204" pitchFamily="34" charset="0"/>
              </a:rPr>
              <a:t>Ministry of </a:t>
            </a:r>
            <a:r>
              <a:rPr lang="en-US" sz="2800" dirty="0" smtClean="0">
                <a:ln w="0"/>
                <a:latin typeface="Calibri Light" panose="020F0302020204030204" pitchFamily="34" charset="0"/>
              </a:rPr>
              <a:t>Caring</a:t>
            </a:r>
          </a:p>
          <a:p>
            <a:pPr marL="914400" indent="-452438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Administration $4800</a:t>
            </a:r>
          </a:p>
          <a:p>
            <a:pPr marL="914400" indent="-452438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Housing Operations $147,154 (An additional $56,637 will be provided through HOPWA CV funds)</a:t>
            </a:r>
          </a:p>
          <a:p>
            <a:pPr marL="914400" indent="-452438">
              <a:buFont typeface="Wingdings" panose="05000000000000000000" pitchFamily="2" charset="2"/>
              <a:buChar char="q"/>
            </a:pPr>
            <a:r>
              <a:rPr lang="en-US" sz="1800" dirty="0" smtClean="0">
                <a:ln w="0"/>
                <a:latin typeface="Calibri Light" panose="020F0302020204030204" pitchFamily="34" charset="0"/>
              </a:rPr>
              <a:t>Services $21,600</a:t>
            </a:r>
            <a:endParaRPr lang="en-US" sz="1800" dirty="0">
              <a:ln w="0"/>
              <a:latin typeface="Calibri Light" panose="020F0302020204030204" pitchFamily="34" charset="0"/>
            </a:endParaRPr>
          </a:p>
          <a:p>
            <a:endParaRPr lang="en-US" sz="2800" dirty="0">
              <a:ln w="0"/>
              <a:latin typeface="Calibri Light" panose="020F03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9" y="0"/>
            <a:ext cx="1708727" cy="134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31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8D7D9-54F5-456C-B4FD-95E8B9AD0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258" y="2044552"/>
            <a:ext cx="5118306" cy="377351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Calibri Light" panose="020F0302020204030204" pitchFamily="34" charset="0"/>
              </a:rPr>
              <a:t>Group one – limited to 60% of grant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libri Light" panose="020F0302020204030204" pitchFamily="34" charset="0"/>
              </a:rPr>
              <a:t>Administration</a:t>
            </a:r>
            <a:r>
              <a:rPr lang="en-US" sz="3600" dirty="0">
                <a:latin typeface="Calibri Light" panose="020F0302020204030204" pitchFamily="34" charset="0"/>
              </a:rPr>
              <a:t>: </a:t>
            </a:r>
            <a:r>
              <a:rPr lang="en-US" sz="3600" dirty="0" smtClean="0">
                <a:latin typeface="Calibri Light" panose="020F0302020204030204" pitchFamily="34" charset="0"/>
              </a:rPr>
              <a:t>  $   14,794</a:t>
            </a:r>
            <a:endParaRPr lang="en-US" sz="3600" dirty="0">
              <a:latin typeface="Calibri Light" panose="020F030202020403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 Light" panose="020F0302020204030204" pitchFamily="34" charset="0"/>
              </a:rPr>
              <a:t>HMIS:		</a:t>
            </a:r>
            <a:r>
              <a:rPr lang="en-US" sz="3600" dirty="0" smtClean="0">
                <a:latin typeface="Calibri Light" panose="020F0302020204030204" pitchFamily="34" charset="0"/>
              </a:rPr>
              <a:t>$    18,000</a:t>
            </a:r>
            <a:endParaRPr lang="en-US" sz="3600" dirty="0">
              <a:latin typeface="Calibri Light" panose="020F030202020403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Calibri Light" panose="020F0302020204030204" pitchFamily="34" charset="0"/>
              </a:rPr>
              <a:t>Shelter programs: </a:t>
            </a:r>
            <a:r>
              <a:rPr lang="en-US" sz="3600" dirty="0" smtClean="0">
                <a:latin typeface="Calibri Light" panose="020F0302020204030204" pitchFamily="34" charset="0"/>
              </a:rPr>
              <a:t>$ </a:t>
            </a:r>
            <a:r>
              <a:rPr lang="en-US" sz="3600" dirty="0" smtClean="0">
                <a:latin typeface="Calibri Light" panose="020F0302020204030204" pitchFamily="34" charset="0"/>
              </a:rPr>
              <a:t> 80,000</a:t>
            </a:r>
            <a:endParaRPr lang="en-US" sz="3600" dirty="0">
              <a:latin typeface="Calibri Light" panose="020F0302020204030204" pitchFamily="34" charset="0"/>
            </a:endParaRPr>
          </a:p>
          <a:p>
            <a:pPr marL="97155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 Light" panose="020F0302020204030204" pitchFamily="34" charset="0"/>
              </a:rPr>
              <a:t>Family Promise $25,000</a:t>
            </a:r>
            <a:endParaRPr lang="en-US" sz="2400" dirty="0">
              <a:latin typeface="Calibri Light" panose="020F0302020204030204" pitchFamily="34" charset="0"/>
            </a:endParaRPr>
          </a:p>
          <a:p>
            <a:pPr marL="97155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 Light" panose="020F0302020204030204" pitchFamily="34" charset="0"/>
              </a:rPr>
              <a:t> Ministry of Caring $40,000 </a:t>
            </a:r>
          </a:p>
          <a:p>
            <a:pPr marL="97155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 Light" panose="020F0302020204030204" pitchFamily="34" charset="0"/>
              </a:rPr>
              <a:t>Salvation Army </a:t>
            </a:r>
            <a:r>
              <a:rPr lang="en-US" sz="2400" dirty="0" smtClean="0">
                <a:latin typeface="Calibri Light" panose="020F0302020204030204" pitchFamily="34" charset="0"/>
              </a:rPr>
              <a:t>$</a:t>
            </a:r>
            <a:r>
              <a:rPr lang="en-US" sz="2400" dirty="0" smtClean="0">
                <a:latin typeface="Calibri Light" panose="020F0302020204030204" pitchFamily="34" charset="0"/>
              </a:rPr>
              <a:t>15</a:t>
            </a:r>
            <a:r>
              <a:rPr lang="en-US" sz="2400" dirty="0" smtClean="0">
                <a:latin typeface="Calibri Light" panose="020F0302020204030204" pitchFamily="34" charset="0"/>
              </a:rPr>
              <a:t>,000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marL="628650">
              <a:spcAft>
                <a:spcPts val="1200"/>
              </a:spcAft>
            </a:pPr>
            <a:endParaRPr lang="en-US" sz="2400" dirty="0">
              <a:latin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3600" dirty="0">
              <a:latin typeface="Calibri Light" panose="020F0302020204030204" pitchFamily="34" charset="0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xmlns="" id="{DEAFB32E-6C97-4362-A6A2-C1642AE81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85" y="197869"/>
            <a:ext cx="1272038" cy="12720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87C843BA-3D87-4B0B-9D0A-1FF1EEFB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309" y="365125"/>
            <a:ext cx="5641572" cy="1339940"/>
          </a:xfrm>
        </p:spPr>
        <p:txBody>
          <a:bodyPr>
            <a:normAutofit/>
          </a:bodyPr>
          <a:lstStyle/>
          <a:p>
            <a:pPr algn="r"/>
            <a:r>
              <a:rPr lang="en-US" b="0" dirty="0">
                <a:latin typeface="Open Sans Light"/>
              </a:rPr>
              <a:t>EMERGENCY SOLUTIONS GRANT</a:t>
            </a: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3F8D7D9-54F5-456C-B4FD-95E8B9AD079D}"/>
              </a:ext>
            </a:extLst>
          </p:cNvPr>
          <p:cNvSpPr txBox="1">
            <a:spLocks/>
          </p:cNvSpPr>
          <p:nvPr/>
        </p:nvSpPr>
        <p:spPr>
          <a:xfrm>
            <a:off x="6494575" y="2044552"/>
            <a:ext cx="5118306" cy="3773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3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Calibri Light" panose="020F0302020204030204" pitchFamily="34" charset="0"/>
              </a:rPr>
              <a:t>Group two – must be at least 40% of grant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 Light" panose="020F0302020204030204" pitchFamily="34" charset="0"/>
              </a:rPr>
              <a:t>Rapid Rehousing</a:t>
            </a:r>
          </a:p>
          <a:p>
            <a:pPr marL="801688" indent="-228600">
              <a:buFont typeface="Wingdings" panose="05000000000000000000" pitchFamily="2" charset="2"/>
              <a:buChar char="q"/>
            </a:pPr>
            <a:r>
              <a:rPr lang="en-US" sz="1700" dirty="0">
                <a:latin typeface="Calibri Light" panose="020F0302020204030204" pitchFamily="34" charset="0"/>
              </a:rPr>
              <a:t>  YWCA $39,472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 Light" panose="020F0302020204030204" pitchFamily="34" charset="0"/>
              </a:rPr>
              <a:t>Homeless Prevention</a:t>
            </a:r>
          </a:p>
          <a:p>
            <a:pPr marL="801688" indent="-228600">
              <a:buFont typeface="Wingdings" panose="05000000000000000000" pitchFamily="2" charset="2"/>
              <a:buChar char="q"/>
            </a:pPr>
            <a:r>
              <a:rPr lang="en-US" sz="1700" dirty="0" smtClean="0">
                <a:latin typeface="Calibri Light" panose="020F0302020204030204" pitchFamily="34" charset="0"/>
              </a:rPr>
              <a:t>WHEN </a:t>
            </a:r>
            <a:r>
              <a:rPr lang="en-US" sz="1700" dirty="0">
                <a:latin typeface="Calibri Light" panose="020F0302020204030204" pitchFamily="34" charset="0"/>
              </a:rPr>
              <a:t>Youth  $45,000 </a:t>
            </a:r>
          </a:p>
          <a:p>
            <a:endParaRPr lang="en-US" sz="3600" dirty="0">
              <a:latin typeface="Calibri Light" panose="020F03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163627"/>
            <a:ext cx="1956914" cy="15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345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110EF141E4949B62B509E733BEDE5" ma:contentTypeVersion="8" ma:contentTypeDescription="Create a new document." ma:contentTypeScope="" ma:versionID="b2ce64cbb1705cfc469e0522f17978f5">
  <xsd:schema xmlns:xsd="http://www.w3.org/2001/XMLSchema" xmlns:xs="http://www.w3.org/2001/XMLSchema" xmlns:p="http://schemas.microsoft.com/office/2006/metadata/properties" xmlns:ns3="d317dca2-3612-462d-8b3e-587ee17b7fd1" targetNamespace="http://schemas.microsoft.com/office/2006/metadata/properties" ma:root="true" ma:fieldsID="086b782dc06b225128475cef2e1836e3" ns3:_="">
    <xsd:import namespace="d317dca2-3612-462d-8b3e-587ee17b7f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dca2-3612-462d-8b3e-587ee17b7f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90D0ED-08A1-4E57-8D32-114351FD9E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5E0167-1A5E-4F83-AF54-A3DA10526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7dca2-3612-462d-8b3e-587ee17b7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ABFAA9-A2F7-4905-999D-B927C52274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317dca2-3612-462d-8b3e-587ee17b7f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264</Words>
  <Application>Microsoft Office PowerPoint</Application>
  <PresentationFormat>Custom</PresentationFormat>
  <Paragraphs>97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                           2024 annual action plan  2nd PUBLIC HEARING   </vt:lpstr>
      <vt:lpstr>GENERAL OVERVIEW</vt:lpstr>
      <vt:lpstr>PowerPoint Presentation</vt:lpstr>
      <vt:lpstr>Substantial Amendment</vt:lpstr>
      <vt:lpstr>COMMUNITY DEVELOPMENT BLOCK GRANT</vt:lpstr>
      <vt:lpstr>CDBG CV</vt:lpstr>
      <vt:lpstr>HOME INVESTMENT PARTNERSHIP</vt:lpstr>
      <vt:lpstr>Housing for Persons with AIDS (hopwa)</vt:lpstr>
      <vt:lpstr>EMERGENCY SOLUTIONS GRANT</vt:lpstr>
      <vt:lpstr>ESG  CV</vt:lpstr>
      <vt:lpstr>COMMENTS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Zapata, Magdalena</dc:creator>
  <cp:lastModifiedBy>kbpar</cp:lastModifiedBy>
  <cp:revision>1076</cp:revision>
  <cp:lastPrinted>2019-07-01T14:05:33Z</cp:lastPrinted>
  <dcterms:created xsi:type="dcterms:W3CDTF">2019-03-25T14:14:09Z</dcterms:created>
  <dcterms:modified xsi:type="dcterms:W3CDTF">2023-04-20T16:11:39Z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0x0101003F6110EF141E4949B62B509E733BEDE5</vt:lpwstr>
  </property>
</Properties>
</file>